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68" r:id="rId3"/>
    <p:sldId id="269" r:id="rId4"/>
    <p:sldId id="270" r:id="rId5"/>
    <p:sldId id="281" r:id="rId6"/>
    <p:sldId id="271" r:id="rId7"/>
    <p:sldId id="280" r:id="rId8"/>
    <p:sldId id="282" r:id="rId9"/>
    <p:sldId id="306" r:id="rId10"/>
    <p:sldId id="305" r:id="rId11"/>
    <p:sldId id="275" r:id="rId12"/>
    <p:sldId id="283" r:id="rId13"/>
    <p:sldId id="285" r:id="rId14"/>
    <p:sldId id="293" r:id="rId15"/>
    <p:sldId id="286" r:id="rId16"/>
    <p:sldId id="288" r:id="rId17"/>
    <p:sldId id="290" r:id="rId18"/>
    <p:sldId id="292" r:id="rId19"/>
    <p:sldId id="291" r:id="rId20"/>
    <p:sldId id="294" r:id="rId21"/>
    <p:sldId id="295" r:id="rId22"/>
    <p:sldId id="299" r:id="rId23"/>
    <p:sldId id="300" r:id="rId24"/>
    <p:sldId id="301" r:id="rId25"/>
    <p:sldId id="276" r:id="rId26"/>
    <p:sldId id="287" r:id="rId27"/>
    <p:sldId id="296" r:id="rId28"/>
    <p:sldId id="297" r:id="rId29"/>
    <p:sldId id="298" r:id="rId30"/>
    <p:sldId id="284" r:id="rId31"/>
    <p:sldId id="274" r:id="rId32"/>
    <p:sldId id="302" r:id="rId33"/>
    <p:sldId id="303" r:id="rId34"/>
    <p:sldId id="304" r:id="rId35"/>
    <p:sldId id="27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08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B0461-B244-4125-904D-90889C53B875}" type="datetimeFigureOut">
              <a:rPr lang="en-GB" smtClean="0"/>
              <a:t>28/08/2018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8EFE6-546B-419A-AC85-200E4FB3D0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6758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B0461-B244-4125-904D-90889C53B875}" type="datetimeFigureOut">
              <a:rPr lang="en-GB" smtClean="0"/>
              <a:t>28/08/2018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8EFE6-546B-419A-AC85-200E4FB3D0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664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B0461-B244-4125-904D-90889C53B875}" type="datetimeFigureOut">
              <a:rPr lang="en-GB" smtClean="0"/>
              <a:t>28/08/2018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8EFE6-546B-419A-AC85-200E4FB3D0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327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B0461-B244-4125-904D-90889C53B875}" type="datetimeFigureOut">
              <a:rPr lang="en-GB" smtClean="0"/>
              <a:t>28/08/2018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8EFE6-546B-419A-AC85-200E4FB3D03A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4981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B0461-B244-4125-904D-90889C53B875}" type="datetimeFigureOut">
              <a:rPr lang="en-GB" smtClean="0"/>
              <a:t>28/08/2018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8EFE6-546B-419A-AC85-200E4FB3D0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01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B0461-B244-4125-904D-90889C53B875}" type="datetimeFigureOut">
              <a:rPr lang="en-GB" smtClean="0"/>
              <a:t>28/08/2018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8EFE6-546B-419A-AC85-200E4FB3D0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4058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B0461-B244-4125-904D-90889C53B875}" type="datetimeFigureOut">
              <a:rPr lang="en-GB" smtClean="0"/>
              <a:t>28/08/2018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8EFE6-546B-419A-AC85-200E4FB3D0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96786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B0461-B244-4125-904D-90889C53B875}" type="datetimeFigureOut">
              <a:rPr lang="en-GB" smtClean="0"/>
              <a:t>28/08/2018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8EFE6-546B-419A-AC85-200E4FB3D0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8509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B0461-B244-4125-904D-90889C53B875}" type="datetimeFigureOut">
              <a:rPr lang="en-GB" smtClean="0"/>
              <a:t>28/08/2018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8EFE6-546B-419A-AC85-200E4FB3D0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363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B0461-B244-4125-904D-90889C53B875}" type="datetimeFigureOut">
              <a:rPr lang="en-GB" smtClean="0"/>
              <a:t>28/08/2018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8EFE6-546B-419A-AC85-200E4FB3D0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377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B0461-B244-4125-904D-90889C53B875}" type="datetimeFigureOut">
              <a:rPr lang="en-GB" smtClean="0"/>
              <a:t>28/08/2018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8EFE6-546B-419A-AC85-200E4FB3D0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458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B0461-B244-4125-904D-90889C53B875}" type="datetimeFigureOut">
              <a:rPr lang="en-GB" smtClean="0"/>
              <a:t>28/08/2018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8EFE6-546B-419A-AC85-200E4FB3D0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524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B0461-B244-4125-904D-90889C53B875}" type="datetimeFigureOut">
              <a:rPr lang="en-GB" smtClean="0"/>
              <a:t>28/08/2018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8EFE6-546B-419A-AC85-200E4FB3D0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2136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B0461-B244-4125-904D-90889C53B875}" type="datetimeFigureOut">
              <a:rPr lang="en-GB" smtClean="0"/>
              <a:t>28/08/2018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8EFE6-546B-419A-AC85-200E4FB3D0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906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B0461-B244-4125-904D-90889C53B875}" type="datetimeFigureOut">
              <a:rPr lang="en-GB" smtClean="0"/>
              <a:t>28/08/2018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8EFE6-546B-419A-AC85-200E4FB3D0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1199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B0461-B244-4125-904D-90889C53B875}" type="datetimeFigureOut">
              <a:rPr lang="en-GB" smtClean="0"/>
              <a:t>28/08/2018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8EFE6-546B-419A-AC85-200E4FB3D0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7480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B0461-B244-4125-904D-90889C53B875}" type="datetimeFigureOut">
              <a:rPr lang="en-GB" smtClean="0"/>
              <a:t>28/08/2018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8EFE6-546B-419A-AC85-200E4FB3D0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220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73B0461-B244-4125-904D-90889C53B875}" type="datetimeFigureOut">
              <a:rPr lang="en-GB" smtClean="0"/>
              <a:t>28/08/2018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8EFE6-546B-419A-AC85-200E4FB3D0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08354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6.png"/><Relationship Id="rId7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39.jpeg"/><Relationship Id="rId5" Type="http://schemas.openxmlformats.org/officeDocument/2006/relationships/image" Target="../media/image19.jpeg"/><Relationship Id="rId10" Type="http://schemas.openxmlformats.org/officeDocument/2006/relationships/image" Target="../media/image38.jpeg"/><Relationship Id="rId4" Type="http://schemas.openxmlformats.org/officeDocument/2006/relationships/image" Target="../media/image18.jpeg"/><Relationship Id="rId9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8.jpeg"/><Relationship Id="rId18" Type="http://schemas.openxmlformats.org/officeDocument/2006/relationships/image" Target="../media/image73.jpeg"/><Relationship Id="rId3" Type="http://schemas.openxmlformats.org/officeDocument/2006/relationships/image" Target="../media/image6.png"/><Relationship Id="rId7" Type="http://schemas.openxmlformats.org/officeDocument/2006/relationships/image" Target="../media/image47.jpeg"/><Relationship Id="rId12" Type="http://schemas.openxmlformats.org/officeDocument/2006/relationships/image" Target="../media/image67.jpeg"/><Relationship Id="rId17" Type="http://schemas.openxmlformats.org/officeDocument/2006/relationships/image" Target="../media/image72.jpeg"/><Relationship Id="rId2" Type="http://schemas.openxmlformats.org/officeDocument/2006/relationships/image" Target="../media/image17.jpeg"/><Relationship Id="rId16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11" Type="http://schemas.openxmlformats.org/officeDocument/2006/relationships/image" Target="../media/image66.jpeg"/><Relationship Id="rId5" Type="http://schemas.openxmlformats.org/officeDocument/2006/relationships/image" Target="../media/image20.jpeg"/><Relationship Id="rId15" Type="http://schemas.openxmlformats.org/officeDocument/2006/relationships/image" Target="../media/image70.jpeg"/><Relationship Id="rId10" Type="http://schemas.openxmlformats.org/officeDocument/2006/relationships/image" Target="../media/image65.jpeg"/><Relationship Id="rId4" Type="http://schemas.openxmlformats.org/officeDocument/2006/relationships/image" Target="../media/image19.jpeg"/><Relationship Id="rId9" Type="http://schemas.openxmlformats.org/officeDocument/2006/relationships/image" Target="../media/image56.jpeg"/><Relationship Id="rId1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6.png"/><Relationship Id="rId7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6.png"/><Relationship Id="rId7" Type="http://schemas.openxmlformats.org/officeDocument/2006/relationships/image" Target="../media/image21.jpeg"/><Relationship Id="rId12" Type="http://schemas.openxmlformats.org/officeDocument/2006/relationships/image" Target="../media/image2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6.jpeg"/><Relationship Id="rId5" Type="http://schemas.openxmlformats.org/officeDocument/2006/relationships/image" Target="../media/image19.jpeg"/><Relationship Id="rId10" Type="http://schemas.openxmlformats.org/officeDocument/2006/relationships/image" Target="../media/image25.jpg"/><Relationship Id="rId4" Type="http://schemas.openxmlformats.org/officeDocument/2006/relationships/image" Target="../media/image18.jpe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53983" y="-667942"/>
            <a:ext cx="8825658" cy="3329581"/>
          </a:xfrm>
        </p:spPr>
        <p:txBody>
          <a:bodyPr/>
          <a:lstStyle/>
          <a:p>
            <a:pPr algn="ctr"/>
            <a:r>
              <a:rPr lang="cs-CZ" dirty="0" smtClean="0">
                <a:solidFill>
                  <a:srgbClr val="FFFF00"/>
                </a:solidFill>
              </a:rPr>
              <a:t>JAZYKOVÝ KURZ</a:t>
            </a:r>
            <a:br>
              <a:rPr lang="cs-CZ" dirty="0" smtClean="0">
                <a:solidFill>
                  <a:srgbClr val="FFFF00"/>
                </a:solidFill>
              </a:rPr>
            </a:br>
            <a:r>
              <a:rPr lang="cs-CZ" dirty="0" smtClean="0">
                <a:solidFill>
                  <a:srgbClr val="FFFF00"/>
                </a:solidFill>
              </a:rPr>
              <a:t>VÍDEŇ</a:t>
            </a:r>
            <a:endParaRPr lang="en-GB" dirty="0">
              <a:solidFill>
                <a:srgbClr val="FFFF00"/>
              </a:solidFill>
            </a:endParaRPr>
          </a:p>
        </p:txBody>
      </p:sp>
      <p:pic>
        <p:nvPicPr>
          <p:cNvPr id="6" name="Obrázek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479" y="5339639"/>
            <a:ext cx="4960409" cy="1233347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609177" y="3789665"/>
            <a:ext cx="11390912" cy="13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4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tento </a:t>
            </a:r>
            <a:r>
              <a:rPr lang="cs-CZ" sz="4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projekt </a:t>
            </a:r>
            <a:r>
              <a:rPr lang="cs-CZ" sz="4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 realizován za finanční podpory Evropské unie.</a:t>
            </a:r>
            <a:endParaRPr lang="en-US" sz="40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101013" y="2834505"/>
            <a:ext cx="10468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FF00"/>
                </a:solidFill>
              </a:rPr>
              <a:t>Mgr. Martin </a:t>
            </a:r>
            <a:r>
              <a:rPr lang="cs-CZ" sz="2400" dirty="0" smtClean="0">
                <a:solidFill>
                  <a:srgbClr val="FFFF00"/>
                </a:solidFill>
              </a:rPr>
              <a:t>Kašpařík, Mgr. Božena </a:t>
            </a:r>
            <a:r>
              <a:rPr lang="cs-CZ" sz="2400" dirty="0" err="1" smtClean="0">
                <a:solidFill>
                  <a:srgbClr val="FFFF00"/>
                </a:solidFill>
              </a:rPr>
              <a:t>Kubaláková</a:t>
            </a:r>
            <a:r>
              <a:rPr lang="cs-CZ" sz="2400" dirty="0" smtClean="0">
                <a:solidFill>
                  <a:srgbClr val="FFFF00"/>
                </a:solidFill>
              </a:rPr>
              <a:t>, Bc. Jana Šarmanová</a:t>
            </a:r>
            <a:endParaRPr lang="cs-CZ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94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Sch</a:t>
            </a:r>
            <a:r>
              <a:rPr lang="cs-CZ" dirty="0" err="1" smtClean="0">
                <a:solidFill>
                  <a:srgbClr val="FFFF00"/>
                </a:solidFill>
              </a:rPr>
              <a:t>önbrunn</a:t>
            </a:r>
            <a: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6112" y="1523526"/>
            <a:ext cx="10591384" cy="4195481"/>
          </a:xfrm>
        </p:spPr>
        <p:txBody>
          <a:bodyPr/>
          <a:lstStyle/>
          <a:p>
            <a:r>
              <a:rPr lang="cs-CZ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Sch</a:t>
            </a:r>
            <a:r>
              <a:rPr lang="cs-CZ" dirty="0" err="1">
                <a:solidFill>
                  <a:srgbClr val="FFFF00"/>
                </a:solidFill>
              </a:rPr>
              <a:t>önbrunn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smtClean="0">
                <a:solidFill>
                  <a:srgbClr val="FFFF00"/>
                </a:solidFill>
              </a:rPr>
              <a:t>byl od </a:t>
            </a:r>
            <a:r>
              <a:rPr lang="cs-CZ" dirty="0" err="1" smtClean="0">
                <a:solidFill>
                  <a:srgbClr val="FFFF00"/>
                </a:solidFill>
              </a:rPr>
              <a:t>ruhé</a:t>
            </a:r>
            <a:r>
              <a:rPr lang="cs-CZ" dirty="0" smtClean="0">
                <a:solidFill>
                  <a:srgbClr val="FFFF00"/>
                </a:solidFill>
              </a:rPr>
              <a:t> poloviny 18. století do roku 1918 letní rezidencí rakouských císařů. 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V okolí zámku se nachází rozsáhlé zahradní prostory.</a:t>
            </a:r>
          </a:p>
          <a:p>
            <a:r>
              <a:rPr lang="cs-CZ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Sch</a:t>
            </a:r>
            <a:r>
              <a:rPr lang="cs-CZ" dirty="0" err="1" smtClean="0">
                <a:solidFill>
                  <a:srgbClr val="FFFF00"/>
                </a:solidFill>
              </a:rPr>
              <a:t>önbrunn</a:t>
            </a:r>
            <a:r>
              <a:rPr lang="cs-CZ" dirty="0" smtClean="0">
                <a:solidFill>
                  <a:srgbClr val="FFFF00"/>
                </a:solidFill>
              </a:rPr>
              <a:t> byl v roce 1996 zařazen na Seznam světového dědictví UNESCO.</a:t>
            </a:r>
            <a:endParaRPr lang="cs-CZ" dirty="0"/>
          </a:p>
        </p:txBody>
      </p:sp>
      <p:pic>
        <p:nvPicPr>
          <p:cNvPr id="7" name="Obrázek 6" descr="VÃ½sledek obrÃ¡zku pro SchÃ¶nbrun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279" y="3205016"/>
            <a:ext cx="8277049" cy="33108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66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240" y="5282489"/>
            <a:ext cx="4960409" cy="1233347"/>
          </a:xfrm>
          <a:prstGeom prst="rect">
            <a:avLst/>
          </a:prstGeom>
        </p:spPr>
      </p:pic>
      <p:pic>
        <p:nvPicPr>
          <p:cNvPr id="14" name="Obrázek 13" descr="VÃ½sledek obrÃ¡zku pro SchÃ¶nbrun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684" y="1520021"/>
            <a:ext cx="5850965" cy="3502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ázek 14" descr="VÃ½sledek obrÃ¡zku pro SchÃ¶nbrun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83" y="1520021"/>
            <a:ext cx="5482874" cy="35029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431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00" y="397042"/>
            <a:ext cx="3583740" cy="2687805"/>
          </a:xfrm>
        </p:spPr>
      </p:pic>
      <p:pic>
        <p:nvPicPr>
          <p:cNvPr id="5" name="Obrázek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240" y="5282489"/>
            <a:ext cx="4960409" cy="123334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780" y="1740944"/>
            <a:ext cx="3882189" cy="291164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909" y="397041"/>
            <a:ext cx="3583740" cy="268780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24" y="3832024"/>
            <a:ext cx="3578416" cy="2683812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00" y="403024"/>
            <a:ext cx="3575764" cy="268182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62" y="403764"/>
            <a:ext cx="3574778" cy="268108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903" y="397041"/>
            <a:ext cx="3583745" cy="268780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756" y="1740943"/>
            <a:ext cx="3874213" cy="290565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61" y="3826781"/>
            <a:ext cx="3582755" cy="268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4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FFFF00"/>
                </a:solidFill>
              </a:rPr>
              <a:t>Ringstraße</a:t>
            </a:r>
            <a: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6112" y="1523526"/>
            <a:ext cx="10591384" cy="4195481"/>
          </a:xfrm>
        </p:spPr>
        <p:txBody>
          <a:bodyPr/>
          <a:lstStyle/>
          <a:p>
            <a:r>
              <a:rPr lang="cs-CZ" dirty="0" err="1" smtClean="0">
                <a:solidFill>
                  <a:srgbClr val="FFFF00"/>
                </a:solidFill>
              </a:rPr>
              <a:t>Ringstraße</a:t>
            </a:r>
            <a:r>
              <a:rPr lang="cs-CZ" dirty="0" smtClean="0">
                <a:solidFill>
                  <a:srgbClr val="FFFF00"/>
                </a:solidFill>
              </a:rPr>
              <a:t> (česky Okružní třída) je část centra Vídně.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Byla budována od 60. do 90. let 19. století v zóně městských hradeb.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Délka třídy je </a:t>
            </a:r>
            <a:r>
              <a:rPr lang="cs-CZ" dirty="0" err="1" smtClean="0">
                <a:solidFill>
                  <a:srgbClr val="FFFF00"/>
                </a:solidFill>
              </a:rPr>
              <a:t>je</a:t>
            </a:r>
            <a:r>
              <a:rPr lang="cs-CZ" dirty="0" smtClean="0">
                <a:solidFill>
                  <a:srgbClr val="FFFF00"/>
                </a:solidFill>
              </a:rPr>
              <a:t> 5.2 km a je provázána několika monumentálními stavbami.</a:t>
            </a:r>
            <a:endParaRPr lang="cs-CZ" dirty="0"/>
          </a:p>
        </p:txBody>
      </p:sp>
      <p:pic>
        <p:nvPicPr>
          <p:cNvPr id="5" name="Obrázek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240" y="5282489"/>
            <a:ext cx="4960409" cy="1233347"/>
          </a:xfrm>
          <a:prstGeom prst="rect">
            <a:avLst/>
          </a:prstGeom>
        </p:spPr>
      </p:pic>
      <p:pic>
        <p:nvPicPr>
          <p:cNvPr id="6" name="Obrázek 5" descr="G:\Vše viden\Best foto\IMG_20170825_23143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614" y="2954229"/>
            <a:ext cx="2911882" cy="218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 descr="https://upload.wikimedia.org/wikipedia/commons/0/01/Wien_Hofburg_Neue_Burg_Heldenplatz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11" y="2954229"/>
            <a:ext cx="6539892" cy="35616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337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6112" y="1523526"/>
            <a:ext cx="10591384" cy="4195481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240" y="5282489"/>
            <a:ext cx="4960409" cy="1233347"/>
          </a:xfrm>
          <a:prstGeom prst="rect">
            <a:avLst/>
          </a:prstGeom>
        </p:spPr>
      </p:pic>
      <p:pic>
        <p:nvPicPr>
          <p:cNvPr id="9" name="Obrázek 8" descr="https://upload.wikimedia.org/wikipedia/commons/7/76/Wien_Burgtheater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952" y="1508029"/>
            <a:ext cx="7395481" cy="3734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Zástupný symbol pro obsah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6" y="1508029"/>
            <a:ext cx="3131107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VÃ½sledek obrÃ¡zku pro ringstrass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96" y="0"/>
            <a:ext cx="1031019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088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SouvisejÃ­cÃ­ obrÃ¡zek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3" y="1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648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Katedrála sv. Štěpána</a:t>
            </a:r>
            <a: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79363" y="1625310"/>
            <a:ext cx="3655285" cy="4890526"/>
          </a:xfrm>
        </p:spPr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Katedrála svatého Štěpána ve Vídni je jedna z nejvýznamnějších gotických památek, symbol Vídně. Je sídelním kostelem biskupů a arcibiskupů.</a:t>
            </a:r>
            <a:endParaRPr lang="cs-CZ" dirty="0"/>
          </a:p>
        </p:txBody>
      </p:sp>
      <p:pic>
        <p:nvPicPr>
          <p:cNvPr id="5" name="Obrázek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240" y="5282489"/>
            <a:ext cx="4960409" cy="1233347"/>
          </a:xfrm>
          <a:prstGeom prst="rect">
            <a:avLst/>
          </a:prstGeom>
        </p:spPr>
      </p:pic>
      <p:pic>
        <p:nvPicPr>
          <p:cNvPr id="7" name="Obrázek 6" descr="https://upload.wikimedia.org/wikipedia/commons/thumb/d/dd/Wien_-_Stephansdom_%281%29.JPG/800px-Wien_-_Stephansdom_%281%29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81" y="1194222"/>
            <a:ext cx="3662097" cy="5493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822" y="1194222"/>
            <a:ext cx="2849197" cy="37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22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FF00"/>
                </a:solidFill>
              </a:rPr>
              <a:t>Karlskirche</a:t>
            </a:r>
            <a: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3191" y="1625310"/>
            <a:ext cx="3655285" cy="4890526"/>
          </a:xfrm>
        </p:spPr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Barokní kostel byl postaven za panovníka císaře Karla VI jako projev díků za odvrácení epidemie, která postihla na 8000 obyvatel Vídně</a:t>
            </a:r>
            <a:endParaRPr lang="cs-CZ" dirty="0"/>
          </a:p>
        </p:txBody>
      </p:sp>
      <p:pic>
        <p:nvPicPr>
          <p:cNvPr id="5" name="Obrázek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240" y="5282489"/>
            <a:ext cx="4960409" cy="1233347"/>
          </a:xfrm>
          <a:prstGeom prst="rect">
            <a:avLst/>
          </a:prstGeom>
        </p:spPr>
      </p:pic>
      <p:pic>
        <p:nvPicPr>
          <p:cNvPr id="10" name="Obrázek 9" descr="VÃ½sledek obrÃ¡zku pro Karlskirch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09" y="1625310"/>
            <a:ext cx="6623289" cy="3487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ázek 10" descr="G:\Vše viden\Best foto\IMG_20170825_20075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20" y="1625310"/>
            <a:ext cx="2599458" cy="34878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412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 descr="VÃ½sledek obrÃ¡zku pro Karlskirch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4754"/>
            <a:ext cx="12192000" cy="57304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39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ActiLingua</a:t>
            </a:r>
            <a:r>
              <a:rPr lang="cs-CZ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cs-CZ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Academy</a:t>
            </a:r>
            <a:r>
              <a:rPr lang="cs-CZ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Vídeň</a:t>
            </a:r>
            <a: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6112" y="1523526"/>
            <a:ext cx="6175794" cy="4371947"/>
          </a:xfrm>
        </p:spPr>
        <p:txBody>
          <a:bodyPr/>
          <a:lstStyle/>
          <a:p>
            <a:pPr marL="0" indent="0">
              <a:buNone/>
            </a:pPr>
            <a:r>
              <a:rPr lang="cs-CZ" dirty="0" err="1" smtClean="0">
                <a:solidFill>
                  <a:srgbClr val="FFFF00"/>
                </a:solidFill>
              </a:rPr>
              <a:t>ActiLingua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Academy</a:t>
            </a:r>
            <a:r>
              <a:rPr lang="cs-CZ" dirty="0">
                <a:solidFill>
                  <a:srgbClr val="FFFF00"/>
                </a:solidFill>
              </a:rPr>
              <a:t> nabízí studentům široký výběr kurzů již od roku 1988. Nově renovovaná škola pro dospělé je umístěna v secesní budově v samotném srdci Vídně, blízko paláce Belveder a Státní opery</a:t>
            </a:r>
            <a:r>
              <a:rPr lang="cs-CZ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240" y="1562183"/>
            <a:ext cx="4960409" cy="3720307"/>
          </a:xfrm>
          <a:prstGeom prst="rect">
            <a:avLst/>
          </a:prstGeom>
        </p:spPr>
      </p:pic>
      <p:pic>
        <p:nvPicPr>
          <p:cNvPr id="5" name="Obrázek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240" y="5282489"/>
            <a:ext cx="4960409" cy="123334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49" y="4261641"/>
            <a:ext cx="4007457" cy="225419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49" y="4031311"/>
            <a:ext cx="4007457" cy="248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8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FF00"/>
                </a:solidFill>
              </a:rPr>
              <a:t>Votivkirche</a:t>
            </a:r>
            <a:r>
              <a:rPr lang="cs-CZ" dirty="0" smtClean="0">
                <a:solidFill>
                  <a:srgbClr val="FFFF00"/>
                </a:solidFill>
              </a:rPr>
              <a:t> (Votivní kostel)</a:t>
            </a:r>
            <a: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6111" y="1625310"/>
            <a:ext cx="10531962" cy="4890526"/>
          </a:xfrm>
        </p:spPr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Je novogotický kostel, který leží blízko budovy Radnice.</a:t>
            </a:r>
            <a:endParaRPr lang="cs-CZ" dirty="0"/>
          </a:p>
        </p:txBody>
      </p:sp>
      <p:pic>
        <p:nvPicPr>
          <p:cNvPr id="5" name="Obrázek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240" y="5282489"/>
            <a:ext cx="4960409" cy="1233347"/>
          </a:xfrm>
          <a:prstGeom prst="rect">
            <a:avLst/>
          </a:prstGeom>
        </p:spPr>
      </p:pic>
      <p:pic>
        <p:nvPicPr>
          <p:cNvPr id="7" name="Obrázek 6" descr="VÃ½sledek obrÃ¡zku pro votivkirch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50" y="2170653"/>
            <a:ext cx="2865120" cy="379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 descr="VÃ½sledek obrÃ¡zku pro votivkirch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380" y="2192579"/>
            <a:ext cx="4293144" cy="2950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 descr="G:\Vše viden\Best foto\IMG_20170823_11071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148" y="2192579"/>
            <a:ext cx="2571700" cy="37779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903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VÃ½sledek obrÃ¡zku pro votivkirch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39" y="-6187"/>
            <a:ext cx="10325877" cy="6864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047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FF00"/>
                </a:solidFill>
              </a:rPr>
              <a:t>Peterskirche</a:t>
            </a:r>
            <a: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6111" y="1625310"/>
            <a:ext cx="10531962" cy="4890526"/>
          </a:xfrm>
        </p:spPr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Je barokní kostel, který leží blízko katedrály sv. Štěpána</a:t>
            </a:r>
            <a:endParaRPr lang="cs-CZ" dirty="0"/>
          </a:p>
        </p:txBody>
      </p:sp>
      <p:pic>
        <p:nvPicPr>
          <p:cNvPr id="5" name="Obrázek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240" y="5282489"/>
            <a:ext cx="4960409" cy="1233347"/>
          </a:xfrm>
          <a:prstGeom prst="rect">
            <a:avLst/>
          </a:prstGeom>
        </p:spPr>
      </p:pic>
      <p:pic>
        <p:nvPicPr>
          <p:cNvPr id="3074" name="Picture 2" descr="Kostel svatÃ©ho Petra ve VÃ­dni â Stock fotografi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07" y="2209555"/>
            <a:ext cx="2743200" cy="4120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883" y="2225962"/>
            <a:ext cx="3578418" cy="2683813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277" y="2223965"/>
            <a:ext cx="3583741" cy="268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4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FF00"/>
                </a:solidFill>
              </a:rPr>
              <a:t>Strudlhofstiege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6111" y="1625310"/>
            <a:ext cx="10531962" cy="4890526"/>
          </a:xfrm>
        </p:spPr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Schody jsou symbolem Vídeňské literatury a architektury.</a:t>
            </a:r>
            <a:endParaRPr lang="cs-CZ" dirty="0"/>
          </a:p>
        </p:txBody>
      </p:sp>
      <p:pic>
        <p:nvPicPr>
          <p:cNvPr id="8" name="Obrázek 7" descr="VÃ½sledek obrÃ¡zku pro Strudlhofstieg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1" y="2281940"/>
            <a:ext cx="5133975" cy="3859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 descr="VÃ½sledek obrÃ¡zku pro strudlhofstieg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299" y="2281940"/>
            <a:ext cx="5153025" cy="3859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ázek 11" descr="VÃ½sledek obrÃ¡zku pro Strudlhofstieg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705" y="2803748"/>
            <a:ext cx="1577975" cy="2533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930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Španělská dvorní jízdárna </a:t>
            </a:r>
            <a: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6110" y="1625310"/>
            <a:ext cx="10867865" cy="4890526"/>
          </a:xfrm>
        </p:spPr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Je jedinou institucí na světě, kde se pěstuje vysoká škola jezdeckého umění od dob renesančních až po dnešek.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Nezapomenutelný zážitek skýtá divákovi pohyb lipicánů v souznění s hudbou.</a:t>
            </a:r>
            <a:endParaRPr lang="cs-CZ" dirty="0">
              <a:solidFill>
                <a:srgbClr val="FFFF00"/>
              </a:solidFill>
            </a:endParaRPr>
          </a:p>
        </p:txBody>
      </p:sp>
      <p:pic>
        <p:nvPicPr>
          <p:cNvPr id="7" name="Obrázek 6" descr="VÃ½sledek obrÃ¡zku pro Å¡panÄlskÃ¡ jÃ­zdÃ¡rna vÃ­deÅ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479" y="3025841"/>
            <a:ext cx="4236292" cy="299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 descr="SouvisejÃ­cÃ­ obrÃ¡zek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91" y="3025840"/>
            <a:ext cx="4111204" cy="29940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226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00" y="397042"/>
            <a:ext cx="3583740" cy="2687805"/>
          </a:xfrm>
        </p:spPr>
      </p:pic>
      <p:pic>
        <p:nvPicPr>
          <p:cNvPr id="5" name="Obrázek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240" y="5282489"/>
            <a:ext cx="4960409" cy="123334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909" y="397041"/>
            <a:ext cx="3583740" cy="268780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24" y="3832024"/>
            <a:ext cx="3578416" cy="2683812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00" y="397041"/>
            <a:ext cx="3583742" cy="268780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515" y="746309"/>
            <a:ext cx="3320716" cy="442762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18" y="3832025"/>
            <a:ext cx="3578415" cy="268381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01" y="3832022"/>
            <a:ext cx="3578418" cy="2683813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429" y="746309"/>
            <a:ext cx="3310802" cy="441440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00" y="4011627"/>
            <a:ext cx="3578419" cy="250420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06" y="3828029"/>
            <a:ext cx="3583741" cy="2687806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18" y="397041"/>
            <a:ext cx="3568501" cy="2676376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227" y="397041"/>
            <a:ext cx="3578422" cy="2683817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93" y="3828027"/>
            <a:ext cx="3578422" cy="2683817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660" y="754260"/>
            <a:ext cx="3311534" cy="4415379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00" y="397041"/>
            <a:ext cx="3584858" cy="2698687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399" y="397041"/>
            <a:ext cx="3598250" cy="269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77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Prátr</a:t>
            </a:r>
            <a: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6112" y="1523526"/>
            <a:ext cx="10591384" cy="4195481"/>
          </a:xfrm>
        </p:spPr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Je největší Vídeňský zábavní park. 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Dominantou zábavního parku je známé Obří kolo.</a:t>
            </a:r>
            <a:endParaRPr lang="cs-CZ" dirty="0"/>
          </a:p>
        </p:txBody>
      </p:sp>
      <p:pic>
        <p:nvPicPr>
          <p:cNvPr id="5" name="Obrázek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240" y="5282489"/>
            <a:ext cx="4960409" cy="1233347"/>
          </a:xfrm>
          <a:prstGeom prst="rect">
            <a:avLst/>
          </a:prstGeom>
        </p:spPr>
      </p:pic>
      <p:pic>
        <p:nvPicPr>
          <p:cNvPr id="7" name="Obrázek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962" y="1550876"/>
            <a:ext cx="2681687" cy="3575583"/>
          </a:xfrm>
          <a:prstGeom prst="rect">
            <a:avLst/>
          </a:prstGeom>
        </p:spPr>
      </p:pic>
      <p:pic>
        <p:nvPicPr>
          <p:cNvPr id="8" name="Obrázek 7" descr="VÃ½sledek obrÃ¡zku pro prater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09" y="2924056"/>
            <a:ext cx="5621464" cy="303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 descr="VÃ½sledek obrÃ¡zku pro prater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267" y="2926184"/>
            <a:ext cx="2933700" cy="2200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210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Ankeruhr</a:t>
            </a:r>
            <a: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673419" y="1962098"/>
            <a:ext cx="4999193" cy="4553738"/>
          </a:xfrm>
        </p:spPr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Secesní hodiny tvoří 10m dlouhý most mezi dvěma částmi budovy pojišťovny </a:t>
            </a:r>
            <a:r>
              <a:rPr lang="cs-CZ" dirty="0" err="1" smtClean="0">
                <a:solidFill>
                  <a:srgbClr val="FFFF00"/>
                </a:solidFill>
              </a:rPr>
              <a:t>Anker</a:t>
            </a:r>
            <a:r>
              <a:rPr lang="cs-CZ" dirty="0" smtClean="0">
                <a:solidFill>
                  <a:srgbClr val="FFFF00"/>
                </a:solidFill>
              </a:rPr>
              <a:t>. Ve 12.00 hod. přes most „prochází“ 12 historických postav. Začíná Marcus Aurelius a poslední prochází </a:t>
            </a:r>
            <a:r>
              <a:rPr lang="cs-CZ" dirty="0" err="1" smtClean="0">
                <a:solidFill>
                  <a:srgbClr val="FFFF00"/>
                </a:solidFill>
              </a:rPr>
              <a:t>Hayden</a:t>
            </a:r>
            <a:r>
              <a:rPr lang="cs-CZ" dirty="0" smtClean="0">
                <a:solidFill>
                  <a:srgbClr val="FFFF00"/>
                </a:solidFill>
              </a:rPr>
              <a:t> (Marie Terezie je nositelkou „jedenáctky“).</a:t>
            </a:r>
            <a:endParaRPr lang="cs-CZ" dirty="0">
              <a:solidFill>
                <a:srgbClr val="FFFF00"/>
              </a:solidFill>
            </a:endParaRPr>
          </a:p>
          <a:p>
            <a:endParaRPr lang="cs-CZ" dirty="0"/>
          </a:p>
        </p:txBody>
      </p:sp>
      <p:pic>
        <p:nvPicPr>
          <p:cNvPr id="5" name="Obrázek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81" y="1312189"/>
            <a:ext cx="3902243" cy="5203647"/>
          </a:xfrm>
          <a:prstGeom prst="rect">
            <a:avLst/>
          </a:prstGeom>
        </p:spPr>
      </p:pic>
      <p:pic>
        <p:nvPicPr>
          <p:cNvPr id="7" name="Obrázek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240" y="5282489"/>
            <a:ext cx="4960409" cy="123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7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Ankeruhr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774" y="0"/>
            <a:ext cx="915675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179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Ankeruhr</a:t>
            </a:r>
            <a: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617435" y="1962098"/>
            <a:ext cx="4999193" cy="4553738"/>
          </a:xfrm>
        </p:spPr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Secesní hodiny tvoří 10m dlouhý most mezi dvěma částmi budovy pojišťovny </a:t>
            </a:r>
            <a:r>
              <a:rPr lang="cs-CZ" dirty="0" err="1" smtClean="0">
                <a:solidFill>
                  <a:srgbClr val="FFFF00"/>
                </a:solidFill>
              </a:rPr>
              <a:t>Anker</a:t>
            </a:r>
            <a:r>
              <a:rPr lang="cs-CZ" dirty="0" smtClean="0">
                <a:solidFill>
                  <a:srgbClr val="FFFF00"/>
                </a:solidFill>
              </a:rPr>
              <a:t>. Ve 12.00 hod. přes most „prochází“ 12 historických postav. Začíná Marcus Aurelius a poslední prochází </a:t>
            </a:r>
            <a:r>
              <a:rPr lang="cs-CZ" dirty="0" err="1" smtClean="0">
                <a:solidFill>
                  <a:srgbClr val="FFFF00"/>
                </a:solidFill>
              </a:rPr>
              <a:t>Hayden</a:t>
            </a:r>
            <a:r>
              <a:rPr lang="cs-CZ" dirty="0" smtClean="0">
                <a:solidFill>
                  <a:srgbClr val="FFFF00"/>
                </a:solidFill>
              </a:rPr>
              <a:t> (Marie Terezie je nositelkou „jedenáctky“).</a:t>
            </a:r>
            <a:endParaRPr lang="cs-CZ" dirty="0">
              <a:solidFill>
                <a:srgbClr val="FFFF00"/>
              </a:solidFill>
            </a:endParaRPr>
          </a:p>
          <a:p>
            <a:endParaRPr lang="cs-CZ" dirty="0"/>
          </a:p>
        </p:txBody>
      </p:sp>
      <p:pic>
        <p:nvPicPr>
          <p:cNvPr id="5" name="Obrázek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709" y="1312189"/>
            <a:ext cx="3902243" cy="5203647"/>
          </a:xfrm>
          <a:prstGeom prst="rect">
            <a:avLst/>
          </a:prstGeom>
        </p:spPr>
      </p:pic>
      <p:pic>
        <p:nvPicPr>
          <p:cNvPr id="7" name="Obrázek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240" y="5282489"/>
            <a:ext cx="4960409" cy="123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6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ActiLingua</a:t>
            </a:r>
            <a:r>
              <a:rPr lang="cs-CZ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cs-CZ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Academy</a:t>
            </a:r>
            <a:r>
              <a:rPr lang="cs-CZ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Vídeň</a:t>
            </a:r>
            <a: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6112" y="1523526"/>
            <a:ext cx="10591384" cy="4195481"/>
          </a:xfrm>
        </p:spPr>
        <p:txBody>
          <a:bodyPr/>
          <a:lstStyle/>
          <a:p>
            <a:r>
              <a:rPr lang="cs-CZ" dirty="0">
                <a:solidFill>
                  <a:srgbClr val="FFFF00"/>
                </a:solidFill>
              </a:rPr>
              <a:t>6 moderních tříd</a:t>
            </a:r>
          </a:p>
          <a:p>
            <a:r>
              <a:rPr lang="cs-CZ" dirty="0">
                <a:solidFill>
                  <a:srgbClr val="FFFF00"/>
                </a:solidFill>
              </a:rPr>
              <a:t>Knihovna a kavárna pro </a:t>
            </a:r>
            <a:r>
              <a:rPr lang="cs-CZ" dirty="0" smtClean="0">
                <a:solidFill>
                  <a:srgbClr val="FFFF00"/>
                </a:solidFill>
              </a:rPr>
              <a:t>studenty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17 pracovních </a:t>
            </a:r>
            <a:r>
              <a:rPr lang="cs-CZ" dirty="0">
                <a:solidFill>
                  <a:srgbClr val="FFFF00"/>
                </a:solidFill>
              </a:rPr>
              <a:t>míst s PC a internetem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Studentská </a:t>
            </a:r>
            <a:r>
              <a:rPr lang="cs-CZ" dirty="0">
                <a:solidFill>
                  <a:srgbClr val="FFFF00"/>
                </a:solidFill>
              </a:rPr>
              <a:t>místnost</a:t>
            </a:r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3919709"/>
            <a:ext cx="3894192" cy="259612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240" y="1562181"/>
            <a:ext cx="4960409" cy="3720308"/>
          </a:xfrm>
          <a:prstGeom prst="rect">
            <a:avLst/>
          </a:prstGeom>
        </p:spPr>
      </p:pic>
      <p:pic>
        <p:nvPicPr>
          <p:cNvPr id="5" name="Obrázek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240" y="5282489"/>
            <a:ext cx="4960409" cy="123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16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UNO-CITY a řeka Dunaj</a:t>
            </a:r>
            <a: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6112" y="1523526"/>
            <a:ext cx="4522236" cy="4776198"/>
          </a:xfrm>
        </p:spPr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Vídeňské mezinárodní centrum je komplex výškových budov v okrese </a:t>
            </a:r>
            <a:r>
              <a:rPr lang="cs-CZ" dirty="0" err="1" smtClean="0">
                <a:solidFill>
                  <a:srgbClr val="FFFF00"/>
                </a:solidFill>
              </a:rPr>
              <a:t>Donaustadt</a:t>
            </a:r>
            <a:r>
              <a:rPr lang="cs-CZ" dirty="0" smtClean="0">
                <a:solidFill>
                  <a:srgbClr val="FFFF00"/>
                </a:solidFill>
              </a:rPr>
              <a:t>, kde sídlí mezinárodní organizace a především úřadovna OSN.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Vídeň je jedním ze čtyř měst, kde sídlí Organizace spojených národů (další jsou New York, Ženeva, Nairobi).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Spolu se sousedním </a:t>
            </a:r>
            <a:r>
              <a:rPr lang="cs-CZ" dirty="0" err="1" smtClean="0">
                <a:solidFill>
                  <a:srgbClr val="FFFF00"/>
                </a:solidFill>
              </a:rPr>
              <a:t>Austria</a:t>
            </a:r>
            <a:r>
              <a:rPr lang="cs-CZ" dirty="0" smtClean="0">
                <a:solidFill>
                  <a:srgbClr val="FFFF00"/>
                </a:solidFill>
              </a:rPr>
              <a:t> Center </a:t>
            </a:r>
            <a:r>
              <a:rPr lang="cs-CZ" dirty="0" err="1" smtClean="0">
                <a:solidFill>
                  <a:srgbClr val="FFFF00"/>
                </a:solidFill>
              </a:rPr>
              <a:t>Vienna</a:t>
            </a:r>
            <a:r>
              <a:rPr lang="cs-CZ" dirty="0" smtClean="0">
                <a:solidFill>
                  <a:srgbClr val="FFFF00"/>
                </a:solidFill>
              </a:rPr>
              <a:t> okrsek zvaný UNO-City.</a:t>
            </a:r>
            <a:endParaRPr lang="cs-CZ" dirty="0">
              <a:solidFill>
                <a:srgbClr val="FFFF00"/>
              </a:solidFill>
            </a:endParaRPr>
          </a:p>
          <a:p>
            <a:endParaRPr lang="cs-CZ" dirty="0"/>
          </a:p>
        </p:txBody>
      </p:sp>
      <p:pic>
        <p:nvPicPr>
          <p:cNvPr id="6" name="Obrázek 5" descr="VÃ½sledek obrÃ¡zku pro Vienna International Cent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348" y="1680970"/>
            <a:ext cx="6766301" cy="4122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240" y="5282489"/>
            <a:ext cx="4960409" cy="123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69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240" y="5282489"/>
            <a:ext cx="4960409" cy="1233347"/>
          </a:xfrm>
          <a:prstGeom prst="rect">
            <a:avLst/>
          </a:prstGeom>
        </p:spPr>
      </p:pic>
      <p:pic>
        <p:nvPicPr>
          <p:cNvPr id="16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652" y="746309"/>
            <a:ext cx="4380237" cy="3148612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933" y="746309"/>
            <a:ext cx="3320716" cy="4427621"/>
          </a:xfrm>
          <a:prstGeom prst="rect">
            <a:avLst/>
          </a:prstGeom>
        </p:spPr>
      </p:pic>
      <p:pic>
        <p:nvPicPr>
          <p:cNvPr id="19" name="Obrázek 18" descr="VÃ½sledek obrÃ¡zku pro Vienna International Centr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85" y="746308"/>
            <a:ext cx="3654025" cy="5769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Obrázek 2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653" y="3972031"/>
            <a:ext cx="4380237" cy="262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20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Vídeňský řízek </a:t>
            </a:r>
            <a: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6111" y="1625310"/>
            <a:ext cx="10531962" cy="4890526"/>
          </a:xfrm>
        </p:spPr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Vídeňský řízek </a:t>
            </a:r>
            <a:r>
              <a:rPr lang="cs-CZ" dirty="0" smtClean="0">
                <a:solidFill>
                  <a:srgbClr val="FFFF00"/>
                </a:solidFill>
              </a:rPr>
              <a:t>je </a:t>
            </a:r>
            <a:r>
              <a:rPr lang="cs-CZ" dirty="0">
                <a:solidFill>
                  <a:srgbClr val="FFFF00"/>
                </a:solidFill>
              </a:rPr>
              <a:t>tence rozklepaný plátek z telecího masa, obalený v trojobalu (hladká mouka, rozšlehané vajíčko, strouhanka z bílého pečiva) a osmažený na přepuštěném másle nebo na rozpáleném vepřovém sádle. Patří ke specialitám rakouské kuchyně.</a:t>
            </a:r>
            <a:endParaRPr lang="cs-CZ" dirty="0">
              <a:solidFill>
                <a:srgbClr val="FFFF00"/>
              </a:solidFill>
            </a:endParaRPr>
          </a:p>
        </p:txBody>
      </p:sp>
      <p:pic>
        <p:nvPicPr>
          <p:cNvPr id="7" name="Obrázek 6" descr="VÃ½sledek obrÃ¡zku pro vÃ­denskÃ½ ÅÃ­zek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29" y="3231113"/>
            <a:ext cx="4705350" cy="313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240" y="5282489"/>
            <a:ext cx="4960409" cy="123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5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FF00"/>
                </a:solidFill>
              </a:rPr>
              <a:t>Sachr dort</a:t>
            </a:r>
            <a:r>
              <a:rPr lang="cs-CZ" b="1" dirty="0"/>
              <a:t/>
            </a:r>
            <a:br>
              <a:rPr lang="cs-CZ" b="1" dirty="0"/>
            </a:br>
            <a: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6111" y="1625310"/>
            <a:ext cx="10531962" cy="4890526"/>
          </a:xfrm>
        </p:spPr>
        <p:txBody>
          <a:bodyPr/>
          <a:lstStyle/>
          <a:p>
            <a:pPr fontAlgn="base"/>
            <a:r>
              <a:rPr lang="cs-CZ" dirty="0">
                <a:solidFill>
                  <a:srgbClr val="FFFF00"/>
                </a:solidFill>
              </a:rPr>
              <a:t>Tenhle dezert patří k legendám rakousko-uherského cukrářství. Ve vídeňských kavárnách se podává s pořádným kopcem šlehačky.</a:t>
            </a:r>
          </a:p>
        </p:txBody>
      </p:sp>
      <p:pic>
        <p:nvPicPr>
          <p:cNvPr id="5" name="Obrázek 4" descr="VÃ½sledek obrÃ¡zku pro sachr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98" y="3025840"/>
            <a:ext cx="4829194" cy="3287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240" y="5282489"/>
            <a:ext cx="4960409" cy="123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3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Vídeňská </a:t>
            </a:r>
            <a:r>
              <a:rPr lang="cs-CZ" dirty="0">
                <a:solidFill>
                  <a:srgbClr val="FFFF00"/>
                </a:solidFill>
              </a:rPr>
              <a:t>káva (Vídeň)</a:t>
            </a:r>
            <a:r>
              <a:rPr lang="cs-CZ" b="1" dirty="0"/>
              <a:t/>
            </a:r>
            <a:br>
              <a:rPr lang="cs-CZ" b="1" dirty="0"/>
            </a:br>
            <a: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6111" y="1625310"/>
            <a:ext cx="5754689" cy="4890526"/>
          </a:xfrm>
        </p:spPr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Historicky </a:t>
            </a:r>
            <a:r>
              <a:rPr lang="cs-CZ" dirty="0">
                <a:solidFill>
                  <a:srgbClr val="FFFF00"/>
                </a:solidFill>
              </a:rPr>
              <a:t>se do města </a:t>
            </a:r>
            <a:r>
              <a:rPr lang="cs-CZ" dirty="0" smtClean="0">
                <a:solidFill>
                  <a:srgbClr val="FFFF00"/>
                </a:solidFill>
              </a:rPr>
              <a:t>Vídně dostala </a:t>
            </a:r>
            <a:r>
              <a:rPr lang="cs-CZ" dirty="0">
                <a:solidFill>
                  <a:srgbClr val="FFFF00"/>
                </a:solidFill>
              </a:rPr>
              <a:t>káva po neúspěšném obléhání města Turky. Rakušané zde poté otevřeli první kavárnu a „tureckou“ kávu si ochucovali hustou smetanou jako symbol tureckého turbanu a jejich porážky. V dnešní době je káva jedním ze symbolů Rakouska</a:t>
            </a:r>
            <a:r>
              <a:rPr lang="cs-CZ" baseline="30000" dirty="0">
                <a:solidFill>
                  <a:srgbClr val="FFFF00"/>
                </a:solidFill>
              </a:rPr>
              <a:t> </a:t>
            </a:r>
            <a:r>
              <a:rPr lang="cs-CZ" dirty="0">
                <a:solidFill>
                  <a:srgbClr val="FFFF00"/>
                </a:solidFill>
              </a:rPr>
              <a:t>a kávová či kavárenská kultura je od roku 2011 zapsaná na seznamu UNESCO.</a:t>
            </a:r>
          </a:p>
        </p:txBody>
      </p:sp>
      <p:pic>
        <p:nvPicPr>
          <p:cNvPr id="6" name="Obrázek 5" descr="VÃ½sledek obrÃ¡zku pro vÃ­denskÃ¡ kÃ¡v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213" y="672899"/>
            <a:ext cx="3227187" cy="460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240" y="5282489"/>
            <a:ext cx="4960409" cy="123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52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94" y="4261899"/>
            <a:ext cx="11672256" cy="2253937"/>
          </a:xfrm>
          <a:prstGeom prst="rect">
            <a:avLst/>
          </a:prstGeom>
        </p:spPr>
      </p:pic>
      <p:sp>
        <p:nvSpPr>
          <p:cNvPr id="18" name="Zástupný symbol pro obsah 17"/>
          <p:cNvSpPr>
            <a:spLocks noGrp="1"/>
          </p:cNvSpPr>
          <p:nvPr>
            <p:ph idx="1"/>
          </p:nvPr>
        </p:nvSpPr>
        <p:spPr>
          <a:xfrm>
            <a:off x="3362325" y="2052918"/>
            <a:ext cx="6687528" cy="4195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dirty="0" smtClean="0">
                <a:solidFill>
                  <a:srgbClr val="FFFF00"/>
                </a:solidFill>
              </a:rPr>
              <a:t>DĚKUJEME </a:t>
            </a:r>
            <a:r>
              <a:rPr lang="cs-CZ" sz="3200" dirty="0" smtClean="0">
                <a:solidFill>
                  <a:srgbClr val="FFFF00"/>
                </a:solidFill>
              </a:rPr>
              <a:t>ZA POZORNOST </a:t>
            </a:r>
            <a:r>
              <a:rPr lang="cs-CZ" sz="3200" dirty="0" smtClean="0">
                <a:solidFill>
                  <a:srgbClr val="FFFF00"/>
                </a:solidFill>
              </a:rPr>
              <a:t>!</a:t>
            </a:r>
            <a:endParaRPr lang="cs-CZ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83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Rezidence</a:t>
            </a:r>
            <a:r>
              <a:rPr lang="cs-CZ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cs-CZ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ActiLingua</a:t>
            </a:r>
            <a:r>
              <a:rPr lang="cs-CZ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Vídeň</a:t>
            </a:r>
            <a: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cs-CZ" dirty="0"/>
          </a:p>
        </p:txBody>
      </p:sp>
      <p:pic>
        <p:nvPicPr>
          <p:cNvPr id="5" name="Obrázek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240" y="5282489"/>
            <a:ext cx="4960409" cy="123334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176" y="1579751"/>
            <a:ext cx="4745473" cy="314926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16" y="1579751"/>
            <a:ext cx="4199025" cy="3149268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988" y="1588191"/>
            <a:ext cx="4190579" cy="3142935"/>
          </a:xfrm>
        </p:spPr>
      </p:pic>
    </p:spTree>
    <p:extLst>
      <p:ext uri="{BB962C8B-B14F-4D97-AF65-F5344CB8AC3E}">
        <p14:creationId xmlns:p14="http://schemas.microsoft.com/office/powerpoint/2010/main" val="220534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Belveder</a:t>
            </a:r>
            <a: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6112" y="1523526"/>
            <a:ext cx="10591384" cy="4195481"/>
          </a:xfrm>
        </p:spPr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Zámek podle návrhu Johanna Lukase von </a:t>
            </a:r>
            <a:r>
              <a:rPr lang="cs-CZ" dirty="0" err="1" smtClean="0">
                <a:solidFill>
                  <a:srgbClr val="FFFF00"/>
                </a:solidFill>
              </a:rPr>
              <a:t>Hildebrandta</a:t>
            </a:r>
            <a:r>
              <a:rPr lang="cs-CZ" dirty="0" smtClean="0">
                <a:solidFill>
                  <a:srgbClr val="FFFF00"/>
                </a:solidFill>
              </a:rPr>
              <a:t>.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Zámek byl postaven v letech 1714-1723.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Byl postavený pro prince E. Savojského, který byl rakouský vojevůdce proti Turkům.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Komplex je tvořen Horním a Dolním Belvederem a slouží jako umělecké muzeum.</a:t>
            </a:r>
            <a:endParaRPr lang="cs-CZ" dirty="0">
              <a:solidFill>
                <a:srgbClr val="FFFF00"/>
              </a:solidFill>
            </a:endParaRPr>
          </a:p>
          <a:p>
            <a:endParaRPr lang="cs-CZ" dirty="0"/>
          </a:p>
        </p:txBody>
      </p:sp>
      <p:pic>
        <p:nvPicPr>
          <p:cNvPr id="13" name="Obrázek 12" descr="https://upload.wikimedia.org/wikipedia/commons/thumb/f/f8/Wien_-_Schloss_Belvedere%2C_oberes_%281%29.JPG/1920px-Wien_-_Schloss_Belvedere%2C_oberes_%281%2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1" y="3621266"/>
            <a:ext cx="5065576" cy="2973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ázek 13" descr="https://upload.wikimedia.org/wikipedia/commons/thumb/3/31/Upper_Belvedere_LCD-toneedit2_NR.jpg/1920px-Upper_Belvedere_LCD-toneedit2_NR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591" y="3621266"/>
            <a:ext cx="5103481" cy="2973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258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00" y="397042"/>
            <a:ext cx="3583740" cy="2687805"/>
          </a:xfrm>
        </p:spPr>
      </p:pic>
      <p:pic>
        <p:nvPicPr>
          <p:cNvPr id="5" name="Obrázek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240" y="5282489"/>
            <a:ext cx="4960409" cy="123334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780" y="1740944"/>
            <a:ext cx="3882189" cy="291164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909" y="397041"/>
            <a:ext cx="3583740" cy="268780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24" y="3832024"/>
            <a:ext cx="3578416" cy="2683812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51" y="395073"/>
            <a:ext cx="3575764" cy="2681823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67" y="3826668"/>
            <a:ext cx="3585557" cy="2689168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885" y="396565"/>
            <a:ext cx="3583764" cy="268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8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00" y="397042"/>
            <a:ext cx="3583740" cy="2687805"/>
          </a:xfrm>
        </p:spPr>
      </p:pic>
      <p:pic>
        <p:nvPicPr>
          <p:cNvPr id="5" name="Obrázek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240" y="5282489"/>
            <a:ext cx="4960409" cy="123334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780" y="1740944"/>
            <a:ext cx="3882189" cy="291164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909" y="397041"/>
            <a:ext cx="3583740" cy="268780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24" y="3832024"/>
            <a:ext cx="3578416" cy="2683812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51" y="395073"/>
            <a:ext cx="3575764" cy="2681823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67" y="3826668"/>
            <a:ext cx="3585557" cy="268916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75" y="395072"/>
            <a:ext cx="3583740" cy="268780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320" y="938253"/>
            <a:ext cx="3957404" cy="403131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74" y="3828031"/>
            <a:ext cx="3607049" cy="268780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910" y="395071"/>
            <a:ext cx="3583740" cy="2687805"/>
          </a:xfrm>
          <a:prstGeom prst="rect">
            <a:avLst/>
          </a:prstGeom>
        </p:spPr>
      </p:pic>
      <p:pic>
        <p:nvPicPr>
          <p:cNvPr id="15" name="Obrázek 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240" y="5624653"/>
            <a:ext cx="4960409" cy="123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71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FF00"/>
                </a:solidFill>
              </a:rPr>
              <a:t>Burggarten</a:t>
            </a:r>
            <a:r>
              <a:rPr lang="cs-CZ" dirty="0" smtClean="0">
                <a:solidFill>
                  <a:srgbClr val="FFFF00"/>
                </a:solidFill>
              </a:rPr>
              <a:t>, </a:t>
            </a:r>
            <a:r>
              <a:rPr lang="cs-CZ" dirty="0" err="1" smtClean="0">
                <a:solidFill>
                  <a:srgbClr val="FFFF00"/>
                </a:solidFill>
              </a:rPr>
              <a:t>Volksgarden</a:t>
            </a:r>
            <a: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6112" y="1523526"/>
            <a:ext cx="10591384" cy="4195481"/>
          </a:xfrm>
        </p:spPr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císařské zahrady</a:t>
            </a:r>
            <a:endParaRPr lang="cs-CZ" dirty="0">
              <a:solidFill>
                <a:srgbClr val="FFFF00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466">
            <a:off x="7235753" y="785640"/>
            <a:ext cx="3780833" cy="567125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2168917"/>
            <a:ext cx="5985220" cy="3990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259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upload.wikimedia.org/wikipedia/commons/thumb/2/2b/Wien_-_Volksgarten.JPG/1920px-Wien_-_Volksgart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49" y="3593245"/>
            <a:ext cx="5169146" cy="2945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702" y="1179459"/>
            <a:ext cx="4952224" cy="330148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49" y="265446"/>
            <a:ext cx="5169146" cy="3122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ázek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240" y="5624653"/>
            <a:ext cx="4960409" cy="123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23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740</TotalTime>
  <Words>563</Words>
  <Application>Microsoft Office PowerPoint</Application>
  <PresentationFormat>Širokoúhlá obrazovka</PresentationFormat>
  <Paragraphs>57</Paragraphs>
  <Slides>35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41" baseType="lpstr">
      <vt:lpstr>Arial</vt:lpstr>
      <vt:lpstr>Calibri</vt:lpstr>
      <vt:lpstr>Century Gothic</vt:lpstr>
      <vt:lpstr>Times New Roman</vt:lpstr>
      <vt:lpstr>Wingdings 3</vt:lpstr>
      <vt:lpstr>Ion</vt:lpstr>
      <vt:lpstr>JAZYKOVÝ KURZ VÍDEŇ</vt:lpstr>
      <vt:lpstr>ActiLingua Academy Vídeň </vt:lpstr>
      <vt:lpstr>ActiLingua Academy Vídeň </vt:lpstr>
      <vt:lpstr>Rezidence ActiLingua Vídeň </vt:lpstr>
      <vt:lpstr>Belveder </vt:lpstr>
      <vt:lpstr>Prezentace aplikace PowerPoint</vt:lpstr>
      <vt:lpstr>Prezentace aplikace PowerPoint</vt:lpstr>
      <vt:lpstr>Burggarten, Volksgarden </vt:lpstr>
      <vt:lpstr>Prezentace aplikace PowerPoint</vt:lpstr>
      <vt:lpstr>Schönbrunn </vt:lpstr>
      <vt:lpstr>Prezentace aplikace PowerPoint</vt:lpstr>
      <vt:lpstr>Prezentace aplikace PowerPoint</vt:lpstr>
      <vt:lpstr>Ringstraße </vt:lpstr>
      <vt:lpstr>Prezentace aplikace PowerPoint</vt:lpstr>
      <vt:lpstr>Prezentace aplikace PowerPoint</vt:lpstr>
      <vt:lpstr>Prezentace aplikace PowerPoint</vt:lpstr>
      <vt:lpstr>Katedrála sv. Štěpána </vt:lpstr>
      <vt:lpstr>Karlskirche </vt:lpstr>
      <vt:lpstr>Prezentace aplikace PowerPoint</vt:lpstr>
      <vt:lpstr>Votivkirche (Votivní kostel) </vt:lpstr>
      <vt:lpstr>Prezentace aplikace PowerPoint</vt:lpstr>
      <vt:lpstr>Peterskirche </vt:lpstr>
      <vt:lpstr>Strudlhofstiege  </vt:lpstr>
      <vt:lpstr>Španělská dvorní jízdárna  </vt:lpstr>
      <vt:lpstr>Prezentace aplikace PowerPoint</vt:lpstr>
      <vt:lpstr>Prátr </vt:lpstr>
      <vt:lpstr>Ankeruhr </vt:lpstr>
      <vt:lpstr>Prezentace aplikace PowerPoint</vt:lpstr>
      <vt:lpstr>Ankeruhr </vt:lpstr>
      <vt:lpstr>UNO-CITY a řeka Dunaj </vt:lpstr>
      <vt:lpstr>Prezentace aplikace PowerPoint</vt:lpstr>
      <vt:lpstr>Vídeňský řízek  </vt:lpstr>
      <vt:lpstr>Sachr dort  </vt:lpstr>
      <vt:lpstr>Vídeňská káva (Vídeň)  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STÍNOVÁNÍ VE ŠVÉDSKÉ ŠKOLE</dc:title>
  <dc:creator>dvorakova</dc:creator>
  <cp:lastModifiedBy>Uživatel systému Windows</cp:lastModifiedBy>
  <cp:revision>72</cp:revision>
  <dcterms:created xsi:type="dcterms:W3CDTF">2016-04-04T16:17:07Z</dcterms:created>
  <dcterms:modified xsi:type="dcterms:W3CDTF">2018-08-28T10:23:21Z</dcterms:modified>
</cp:coreProperties>
</file>